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7" r:id="rId2"/>
    <p:sldId id="274" r:id="rId3"/>
    <p:sldId id="269" r:id="rId4"/>
    <p:sldId id="271" r:id="rId5"/>
    <p:sldId id="273" r:id="rId6"/>
    <p:sldId id="277" r:id="rId7"/>
    <p:sldId id="279" r:id="rId8"/>
    <p:sldId id="291" r:id="rId9"/>
    <p:sldId id="287" r:id="rId10"/>
    <p:sldId id="290" r:id="rId11"/>
    <p:sldId id="276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Первый квартал 2019 года" id="{4190717C-9E4F-465F-8301-ADAD3AE7C39D}">
          <p14:sldIdLst>
            <p14:sldId id="267"/>
            <p14:sldId id="274"/>
            <p14:sldId id="269"/>
            <p14:sldId id="271"/>
            <p14:sldId id="273"/>
            <p14:sldId id="277"/>
            <p14:sldId id="279"/>
            <p14:sldId id="291"/>
            <p14:sldId id="287"/>
            <p14:sldId id="290"/>
            <p14:sldId id="276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79" autoAdjust="0"/>
    <p:restoredTop sz="94629" autoAdjust="0"/>
  </p:normalViewPr>
  <p:slideViewPr>
    <p:cSldViewPr>
      <p:cViewPr varScale="1">
        <p:scale>
          <a:sx n="110" d="100"/>
          <a:sy n="110" d="100"/>
        </p:scale>
        <p:origin x="138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29.07.2019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openxmlformats.org/officeDocument/2006/relationships/image" Target="../media/image52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microsoft.com/office/2007/relationships/hdphoto" Target="../media/hdphoto1.wdp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1.jpeg"/><Relationship Id="rId2" Type="http://schemas.openxmlformats.org/officeDocument/2006/relationships/image" Target="../media/image4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19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emf"/><Relationship Id="rId11" Type="http://schemas.microsoft.com/office/2007/relationships/hdphoto" Target="../media/hdphoto2.wdp"/><Relationship Id="rId5" Type="http://schemas.openxmlformats.org/officeDocument/2006/relationships/package" Target="../embeddings/Microsoft_Word_Document11.docx"/><Relationship Id="rId10" Type="http://schemas.openxmlformats.org/officeDocument/2006/relationships/image" Target="../media/image2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17" Type="http://schemas.openxmlformats.org/officeDocument/2006/relationships/image" Target="../media/image41.png"/><Relationship Id="rId2" Type="http://schemas.openxmlformats.org/officeDocument/2006/relationships/image" Target="../media/image28.jpeg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9.jpe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44530" y="555647"/>
            <a:ext cx="7387786" cy="13494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Отдел по связям с общественностью </a:t>
            </a:r>
            <a:br>
              <a:rPr lang="ru-RU" sz="4000" dirty="0" smtClean="0"/>
            </a:br>
            <a:r>
              <a:rPr lang="ru-RU" sz="4000" dirty="0" smtClean="0"/>
              <a:t>мэрии города Бишкек </a:t>
            </a:r>
          </a:p>
          <a:p>
            <a:r>
              <a:rPr lang="ru-RU" sz="3200" dirty="0" smtClean="0"/>
              <a:t>(Пресс-служба)</a:t>
            </a:r>
            <a:endParaRPr lang="ru-RU" sz="32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2420888"/>
            <a:ext cx="9144000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Отчет о проделанной работе 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отдела по связям с общественностью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мэрии города Бишкек 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 первое полугодие 2019 года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2" descr="D:\profiles\Admin\Downloads\logo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90" y="555647"/>
            <a:ext cx="1008112" cy="134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21933" y="4797152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Освещение в СМИ (Эфиры, интервью, пресс-релизы)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SMM (</a:t>
            </a:r>
            <a:r>
              <a:rPr lang="ru-RU" dirty="0" smtClean="0"/>
              <a:t>Продвижение в социальных сетях)</a:t>
            </a:r>
            <a:r>
              <a:rPr lang="ru-RU" dirty="0"/>
              <a:t>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Электронные обращения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Обращения в СМИ (Специальные приложения читателей)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1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50447" y="584532"/>
            <a:ext cx="6924749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dirty="0"/>
              <a:t>SMM </a:t>
            </a:r>
            <a:r>
              <a:rPr lang="en-US" sz="3200" dirty="0" smtClean="0"/>
              <a:t>(Twitter)</a:t>
            </a:r>
            <a:endParaRPr lang="ru-RU" sz="3200" dirty="0" smtClean="0"/>
          </a:p>
          <a:p>
            <a:pPr>
              <a:lnSpc>
                <a:spcPct val="100000"/>
              </a:lnSpc>
            </a:pPr>
            <a:r>
              <a:rPr lang="ru-RU" sz="3200" dirty="0" smtClean="0"/>
              <a:t>(</a:t>
            </a:r>
            <a:r>
              <a:rPr lang="ru-RU" sz="3200" dirty="0"/>
              <a:t>Продвижение в социальных сетях)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55" y="404664"/>
            <a:ext cx="1006475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D:\profiles\Admin\Desktop\5a21a5ec6b1591601370239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32547"/>
            <a:ext cx="792087" cy="7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3" y="2060848"/>
            <a:ext cx="5864183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В</a:t>
            </a:r>
            <a:r>
              <a:rPr lang="ru-RU" b="1" dirty="0" smtClean="0"/>
              <a:t> </a:t>
            </a:r>
            <a:r>
              <a:rPr lang="ru-RU" b="1" dirty="0" err="1"/>
              <a:t>Twitter</a:t>
            </a:r>
            <a:r>
              <a:rPr lang="ru-RU" b="1" dirty="0"/>
              <a:t> </a:t>
            </a:r>
            <a:r>
              <a:rPr lang="ru-RU" dirty="0" smtClean="0"/>
              <a:t>размещено </a:t>
            </a:r>
            <a:r>
              <a:rPr lang="ru-RU" sz="2000" b="1" dirty="0"/>
              <a:t>более </a:t>
            </a:r>
            <a:r>
              <a:rPr lang="ru-RU" sz="2000" b="1" dirty="0" smtClean="0"/>
              <a:t>6.000 тысяч публикаций</a:t>
            </a:r>
            <a:r>
              <a:rPr lang="en-US" sz="2000" b="1" dirty="0" smtClean="0"/>
              <a:t> </a:t>
            </a:r>
            <a:r>
              <a:rPr lang="ky-KG" sz="2000" b="1" dirty="0" smtClean="0"/>
              <a:t>на 3 языках</a:t>
            </a:r>
            <a:r>
              <a:rPr lang="ru-RU" sz="2000" b="1" dirty="0" smtClean="0"/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Ведётся интерактивная беседа с читателями, которая позволяет оперативно реагировать на все обращения горожан-пользователей сети.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55" y="3645024"/>
            <a:ext cx="5184576" cy="306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98" b="-1798"/>
          <a:stretch/>
        </p:blipFill>
        <p:spPr>
          <a:xfrm>
            <a:off x="6135380" y="1712707"/>
            <a:ext cx="2395202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467543" y="2204864"/>
            <a:ext cx="8171197" cy="4073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За отчетный период подготовлены ответы на </a:t>
            </a:r>
            <a:r>
              <a:rPr lang="ru-RU" b="1" dirty="0" smtClean="0">
                <a:solidFill>
                  <a:schemeClr val="tx1"/>
                </a:solidFill>
                <a:latin typeface="+mn-lt"/>
              </a:rPr>
              <a:t>более 15 000 тысяч жалоб, предложений и обращений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от горожан по разным вопросам в СМИ, в том числе в рубриках:</a:t>
            </a: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1006475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397629" y="264693"/>
            <a:ext cx="5618261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dirty="0" smtClean="0"/>
              <a:t>Электронные обращения</a:t>
            </a:r>
            <a:endParaRPr lang="ru-RU" sz="3200" dirty="0"/>
          </a:p>
        </p:txBody>
      </p:sp>
      <p:pic>
        <p:nvPicPr>
          <p:cNvPr id="8" name="Picture 2" descr="D:\profiles\Admin\Desktop\informer_reporter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53" y="3486437"/>
            <a:ext cx="3333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rofiles\Admin\Desktop\Vb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482" y="3456801"/>
            <a:ext cx="3157407" cy="84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profiles\Admin\Desktop\Без названи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53" y="4667090"/>
            <a:ext cx="2634479" cy="9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82" y="4667090"/>
            <a:ext cx="1669777" cy="1078667"/>
          </a:xfrm>
          <a:prstGeom prst="rect">
            <a:avLst/>
          </a:prstGeom>
        </p:spPr>
      </p:pic>
      <p:pic>
        <p:nvPicPr>
          <p:cNvPr id="12" name="Picture 6" descr="D:\profiles\Admin\Desktop\ktr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87" y="4560249"/>
            <a:ext cx="1590207" cy="144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85" y="4469658"/>
            <a:ext cx="1583355" cy="158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9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5346" y="2420888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Отдел связи с общественностью  </a:t>
            </a:r>
            <a:r>
              <a:rPr lang="ru-RU" sz="2400" dirty="0"/>
              <a:t>осуществляет координацию всех структурных подразделений. </a:t>
            </a:r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Для </a:t>
            </a:r>
            <a:r>
              <a:rPr lang="ru-RU" sz="2400" dirty="0"/>
              <a:t>этих целей в </a:t>
            </a:r>
            <a:r>
              <a:rPr lang="ru-RU" sz="2400" dirty="0" smtClean="0"/>
              <a:t>приложении </a:t>
            </a:r>
            <a:r>
              <a:rPr lang="en-US" sz="2400" dirty="0" err="1" smtClean="0"/>
              <a:t>WhatsApp</a:t>
            </a:r>
            <a:r>
              <a:rPr lang="en-US" sz="2400" dirty="0" smtClean="0"/>
              <a:t> </a:t>
            </a:r>
            <a:r>
              <a:rPr lang="ru-RU" sz="2400" dirty="0"/>
              <a:t>создан чат, где ежедневно ведется работа по решению различных </a:t>
            </a:r>
            <a:r>
              <a:rPr lang="ru-RU" sz="2400" dirty="0" smtClean="0"/>
              <a:t>вопросов.</a:t>
            </a:r>
            <a:endParaRPr 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46" y="548680"/>
            <a:ext cx="1006475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64160" y="485056"/>
            <a:ext cx="5618261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dirty="0" smtClean="0"/>
              <a:t>Электронные обращения</a:t>
            </a:r>
            <a:endParaRPr lang="ru-RU" sz="3200" dirty="0"/>
          </a:p>
        </p:txBody>
      </p:sp>
      <p:pic>
        <p:nvPicPr>
          <p:cNvPr id="11266" name="Picture 2" descr="D:\profiles\Admin\Desktop\whatsapp_PNG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638" y="4655690"/>
            <a:ext cx="2018482" cy="201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6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161" y="2488986"/>
            <a:ext cx="3832101" cy="2118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967934" y="1900863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пресс-конференций и 63 выездных пресс-тура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39264" y="404664"/>
            <a:ext cx="6924749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200" dirty="0" smtClean="0"/>
              <a:t>Освещение работы мэрии г. Бишкек </a:t>
            </a:r>
            <a:br>
              <a:rPr lang="ru-RU" sz="3200" dirty="0" smtClean="0"/>
            </a:br>
            <a:r>
              <a:rPr lang="ru-RU" sz="3200" dirty="0" smtClean="0"/>
              <a:t>в СМИ</a:t>
            </a:r>
            <a:endParaRPr lang="ru-RU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2843"/>
            <a:ext cx="1006475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21" y="2502257"/>
            <a:ext cx="3960440" cy="2640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 descr="D:\profiles\Admin\Desktop\scree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21" t="-1955" r="-4521" b="-1955"/>
          <a:stretch/>
        </p:blipFill>
        <p:spPr bwMode="auto">
          <a:xfrm>
            <a:off x="4355976" y="4135838"/>
            <a:ext cx="4223861" cy="2421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5" y="4574985"/>
            <a:ext cx="3664771" cy="1982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2882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62051" y="548680"/>
            <a:ext cx="6924749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200" dirty="0" smtClean="0"/>
              <a:t>Освещение работы мэрии г. Бишкек </a:t>
            </a:r>
            <a:br>
              <a:rPr lang="ru-RU" sz="3200" dirty="0" smtClean="0"/>
            </a:br>
            <a:r>
              <a:rPr lang="ru-RU" sz="3200" dirty="0" smtClean="0"/>
              <a:t>в СМИ</a:t>
            </a:r>
            <a:endParaRPr lang="ru-RU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1006475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397343"/>
            <a:ext cx="4608512" cy="7859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ky-KG" sz="2000" b="1" dirty="0" smtClean="0">
                <a:solidFill>
                  <a:schemeClr val="tx1"/>
                </a:solidFill>
              </a:rPr>
              <a:t>БОЛЕЕ</a:t>
            </a:r>
            <a:r>
              <a:rPr lang="ky-KG" sz="6000" b="1" dirty="0" smtClean="0">
                <a:solidFill>
                  <a:schemeClr val="tx1"/>
                </a:solidFill>
              </a:rPr>
              <a:t> </a:t>
            </a:r>
            <a:r>
              <a:rPr lang="ky-KG" sz="5400" b="1" dirty="0" smtClean="0">
                <a:solidFill>
                  <a:schemeClr val="tx2"/>
                </a:solidFill>
              </a:rPr>
              <a:t>1500</a:t>
            </a:r>
            <a:r>
              <a:rPr lang="ky-KG" sz="6000" b="1" dirty="0" smtClean="0">
                <a:solidFill>
                  <a:schemeClr val="tx1"/>
                </a:solidFill>
              </a:rPr>
              <a:t> </a:t>
            </a:r>
            <a:r>
              <a:rPr lang="ky-KG" sz="2000" b="1" dirty="0" smtClean="0">
                <a:solidFill>
                  <a:schemeClr val="tx1"/>
                </a:solidFill>
              </a:rPr>
              <a:t>ПРЕСС-РЕЛИЗОВ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372366" y="3212976"/>
            <a:ext cx="6266333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ky-KG" sz="1900" b="1" dirty="0" smtClean="0">
                <a:solidFill>
                  <a:schemeClr val="tx1"/>
                </a:solidFill>
              </a:rPr>
              <a:t>БОЛЕЕ </a:t>
            </a:r>
            <a:r>
              <a:rPr lang="ky-KG" sz="5000" b="1" dirty="0" smtClean="0">
                <a:solidFill>
                  <a:schemeClr val="tx2"/>
                </a:solidFill>
              </a:rPr>
              <a:t>1100</a:t>
            </a:r>
            <a:r>
              <a:rPr lang="ky-KG" sz="5000" b="1" dirty="0" smtClean="0">
                <a:solidFill>
                  <a:schemeClr val="tx1"/>
                </a:solidFill>
              </a:rPr>
              <a:t> </a:t>
            </a:r>
            <a:r>
              <a:rPr lang="ky-KG" sz="1900" b="1" dirty="0" smtClean="0">
                <a:solidFill>
                  <a:schemeClr val="tx1"/>
                </a:solidFill>
              </a:rPr>
              <a:t>ОТВЕТОВ НА ЗАПРОСЫ В СМИ</a:t>
            </a:r>
            <a:endParaRPr lang="ru-RU" sz="1900" b="1" dirty="0">
              <a:solidFill>
                <a:schemeClr val="tx1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505532" y="1915299"/>
            <a:ext cx="2605972" cy="9361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ky-KG" sz="5000" b="1" dirty="0" smtClean="0">
                <a:solidFill>
                  <a:schemeClr val="tx2"/>
                </a:solidFill>
              </a:rPr>
              <a:t>43</a:t>
            </a:r>
            <a:r>
              <a:rPr lang="ky-KG" sz="6000" b="1" dirty="0">
                <a:solidFill>
                  <a:schemeClr val="tx1"/>
                </a:solidFill>
              </a:rPr>
              <a:t> </a:t>
            </a:r>
            <a:r>
              <a:rPr lang="ky-KG" sz="1900" b="1" dirty="0" smtClean="0">
                <a:solidFill>
                  <a:schemeClr val="tx1"/>
                </a:solidFill>
              </a:rPr>
              <a:t>ИНТЕРВЬЮ</a:t>
            </a:r>
            <a:endParaRPr lang="ru-RU" sz="1900" b="1" dirty="0">
              <a:solidFill>
                <a:schemeClr val="tx1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11560" y="4149080"/>
            <a:ext cx="6119864" cy="1027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chemeClr val="tx1"/>
                </a:solidFill>
              </a:rPr>
              <a:t>УЧАСТИЕ В </a:t>
            </a:r>
            <a:r>
              <a:rPr lang="ru-RU" sz="5000" b="1" dirty="0" smtClean="0">
                <a:solidFill>
                  <a:schemeClr val="tx2"/>
                </a:solidFill>
              </a:rPr>
              <a:t>100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sz="1900" b="1" dirty="0" smtClean="0">
                <a:solidFill>
                  <a:schemeClr val="tx1"/>
                </a:solidFill>
              </a:rPr>
              <a:t>ТЕЛЕРАДИОПРОГРАММАХ</a:t>
            </a:r>
            <a:endParaRPr lang="ru-RU" sz="19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6392" y="5514100"/>
            <a:ext cx="40158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+mj-lt"/>
              </a:rPr>
              <a:t>БОЛЕЕ </a:t>
            </a:r>
            <a:r>
              <a:rPr lang="ru-RU" sz="5400" b="1" dirty="0" smtClean="0">
                <a:solidFill>
                  <a:schemeClr val="tx2"/>
                </a:solidFill>
                <a:latin typeface="+mj-lt"/>
              </a:rPr>
              <a:t>50</a:t>
            </a:r>
            <a:r>
              <a:rPr lang="ru-RU" sz="2000" b="1" dirty="0" smtClean="0">
                <a:latin typeface="+mj-lt"/>
              </a:rPr>
              <a:t> ВИДЕОРОЛИКОВ</a:t>
            </a:r>
            <a:endParaRPr lang="ru-RU" sz="2000" b="1" dirty="0">
              <a:latin typeface="+mj-lt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4788024" y="5013176"/>
            <a:ext cx="4121046" cy="9361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ky-KG" sz="2000" b="1" dirty="0" smtClean="0">
                <a:solidFill>
                  <a:schemeClr val="tx1"/>
                </a:solidFill>
              </a:rPr>
              <a:t>БОЛЕЕ</a:t>
            </a:r>
            <a:r>
              <a:rPr lang="ky-KG" sz="6000" b="1" dirty="0" smtClean="0">
                <a:solidFill>
                  <a:schemeClr val="tx1"/>
                </a:solidFill>
              </a:rPr>
              <a:t> </a:t>
            </a:r>
            <a:r>
              <a:rPr lang="ky-KG" sz="5400" b="1" dirty="0" smtClean="0">
                <a:solidFill>
                  <a:schemeClr val="tx2"/>
                </a:solidFill>
              </a:rPr>
              <a:t>20</a:t>
            </a:r>
            <a:r>
              <a:rPr lang="ky-KG" sz="6000" b="1" dirty="0" smtClean="0">
                <a:solidFill>
                  <a:schemeClr val="tx1"/>
                </a:solidFill>
              </a:rPr>
              <a:t> </a:t>
            </a:r>
            <a:r>
              <a:rPr lang="ky-KG" sz="2000" b="1" dirty="0" smtClean="0">
                <a:solidFill>
                  <a:schemeClr val="tx1"/>
                </a:solidFill>
              </a:rPr>
              <a:t>ИНФОГРАФИК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8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56821" y="332656"/>
            <a:ext cx="6924749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200" dirty="0" smtClean="0"/>
              <a:t>Освещение работы мэрии г. Бишкек </a:t>
            </a:r>
            <a:br>
              <a:rPr lang="ru-RU" sz="3200" dirty="0" smtClean="0"/>
            </a:br>
            <a:r>
              <a:rPr lang="ru-RU" sz="3200" dirty="0" smtClean="0"/>
              <a:t>в СМИ </a:t>
            </a:r>
            <a:endParaRPr lang="ru-RU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98" y="332656"/>
            <a:ext cx="1006475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35646" y="1811627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Руководство </a:t>
            </a:r>
            <a:r>
              <a:rPr lang="ru-RU" b="1" dirty="0"/>
              <a:t>мэрии, структурных подразделений, специалисты принимают участие в </a:t>
            </a:r>
            <a:r>
              <a:rPr lang="ru-RU" b="1" dirty="0" smtClean="0"/>
              <a:t>эфирах на ТВ.</a:t>
            </a:r>
          </a:p>
        </p:txBody>
      </p:sp>
      <p:pic>
        <p:nvPicPr>
          <p:cNvPr id="6147" name="Picture 3" descr="D:\profiles\Admin\Desktop\164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834" y="2207607"/>
            <a:ext cx="1007746" cy="100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profiles\Admin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790" y="3473780"/>
            <a:ext cx="2232248" cy="101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profiles\Admin\Desktop\aHR0cDovL2ltZy5iNjEyLnRpZ2h0dmlkZW8uY29tL2NoYW5uZWxzL2FwcmlsLnBuZw==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074" y="3474916"/>
            <a:ext cx="1536171" cy="76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profiles\Admin\Desktop\images 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990" y="2587370"/>
            <a:ext cx="2244048" cy="78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04" y="2558368"/>
            <a:ext cx="1704461" cy="155132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35646" y="4509119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Еженедельно руководство мэрии, структурных подразделений, специалисты принимают участие в радиоэфирах.</a:t>
            </a:r>
          </a:p>
        </p:txBody>
      </p:sp>
      <p:pic>
        <p:nvPicPr>
          <p:cNvPr id="13" name="Picture 4" descr="D:\profiles\Admin\Downloads\birinchi radi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316345"/>
            <a:ext cx="1145293" cy="124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profiles\Admin\Downloads\sputnik_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34" y="5344261"/>
            <a:ext cx="1293182" cy="121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664" y="5210888"/>
            <a:ext cx="1123170" cy="8210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525" y="5155450"/>
            <a:ext cx="1016184" cy="10161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758" r="89844">
                        <a14:foregroundMark x1="18164" y1="64545" x2="18164" y2="64545"/>
                        <a14:foregroundMark x1="12891" y1="35455" x2="12891" y2="35455"/>
                        <a14:foregroundMark x1="38281" y1="59545" x2="38281" y2="59545"/>
                        <a14:foregroundMark x1="41992" y1="57727" x2="41992" y2="57727"/>
                        <a14:foregroundMark x1="48828" y1="56818" x2="48828" y2="56818"/>
                        <a14:foregroundMark x1="32813" y1="58636" x2="32813" y2="58636"/>
                        <a14:foregroundMark x1="30664" y1="55909" x2="30664" y2="55909"/>
                        <a14:foregroundMark x1="30273" y1="76818" x2="30273" y2="76818"/>
                        <a14:foregroundMark x1="35938" y1="75909" x2="35938" y2="75909"/>
                        <a14:foregroundMark x1="34375" y1="78636" x2="34375" y2="78636"/>
                        <a14:foregroundMark x1="41211" y1="77727" x2="41211" y2="77727"/>
                        <a14:foregroundMark x1="44922" y1="75000" x2="44922" y2="75000"/>
                        <a14:foregroundMark x1="49219" y1="75909" x2="49219" y2="75909"/>
                        <a14:foregroundMark x1="52148" y1="76818" x2="52148" y2="76818"/>
                        <a14:foregroundMark x1="56055" y1="75000" x2="56055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007" y="5950671"/>
            <a:ext cx="2096434" cy="9008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585405"/>
            <a:ext cx="893051" cy="8930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079" y="6171910"/>
            <a:ext cx="760644" cy="4931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283044"/>
            <a:ext cx="1144637" cy="1144637"/>
          </a:xfrm>
          <a:prstGeom prst="rect">
            <a:avLst/>
          </a:prstGeom>
        </p:spPr>
      </p:pic>
      <p:pic>
        <p:nvPicPr>
          <p:cNvPr id="11266" name="Picture 2" descr="C:\Users\Admin\Downloads\WhatsApp Image 2019-07-26 at 16.25.36.jpe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331" y="2570230"/>
            <a:ext cx="1479541" cy="83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70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45784" y="753467"/>
            <a:ext cx="6924749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200" dirty="0" smtClean="0"/>
              <a:t>Освещение работы мэрии г. Бишкек </a:t>
            </a:r>
            <a:br>
              <a:rPr lang="ru-RU" sz="3200" dirty="0" smtClean="0"/>
            </a:br>
            <a:r>
              <a:rPr lang="ru-RU" sz="3200" dirty="0" smtClean="0"/>
              <a:t>в СМИ (Печатные издания)</a:t>
            </a:r>
            <a:endParaRPr lang="ru-RU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1006475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79489" y="2420888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Отдел по связям с общественностью аппарата мэрии г. Бишкек также проводит мониторинг печатных СМИ (Газеты, журналы и так далее) в которых журналисты пишут статьи о деятельности столичной мэрии, как в негативном, так и в позитивном характере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206362"/>
              </p:ext>
            </p:extLst>
          </p:nvPr>
        </p:nvGraphicFramePr>
        <p:xfrm>
          <a:off x="762000" y="3898900"/>
          <a:ext cx="75311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Документ" r:id="rId5" imgW="6129950" imgH="960543" progId="Word.Document.12">
                  <p:embed/>
                </p:oleObj>
              </mc:Choice>
              <mc:Fallback>
                <p:oleObj name="Документ" r:id="rId5" imgW="6129950" imgH="960543" progId="Word.Document.12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98900"/>
                        <a:ext cx="75311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" descr="D:\profiles\Admin\Desktop\Vb_logo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915" y="4777618"/>
            <a:ext cx="3024336" cy="80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800884"/>
            <a:ext cx="2592288" cy="7591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67" y="5661248"/>
            <a:ext cx="2032000" cy="635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10" b="89865" l="676" r="98649">
                        <a14:foregroundMark x1="55631" y1="52928" x2="55631" y2="52928"/>
                        <a14:foregroundMark x1="24775" y1="49099" x2="24775" y2="49099"/>
                        <a14:foregroundMark x1="14189" y1="46396" x2="14189" y2="46396"/>
                        <a14:foregroundMark x1="5856" y1="46396" x2="5856" y2="46396"/>
                        <a14:foregroundMark x1="65766" y1="59910" x2="65766" y2="59910"/>
                        <a14:foregroundMark x1="76577" y1="56757" x2="76577" y2="56757"/>
                        <a14:foregroundMark x1="29730" y1="51577" x2="29730" y2="515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12" y="4941168"/>
            <a:ext cx="2355727" cy="23557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623" y="5458838"/>
            <a:ext cx="18732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6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493" y="1752451"/>
            <a:ext cx="1298785" cy="129878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750447" y="584532"/>
            <a:ext cx="6924749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200" dirty="0"/>
              <a:t>SMM </a:t>
            </a:r>
            <a:r>
              <a:rPr lang="ru-RU" sz="3200" dirty="0" smtClean="0"/>
              <a:t>(</a:t>
            </a:r>
            <a:r>
              <a:rPr lang="ru-RU" sz="3200" dirty="0"/>
              <a:t>Продвижение в социальных сетях)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55" y="404664"/>
            <a:ext cx="1006475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1934829"/>
            <a:ext cx="54726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/>
              <a:t>Все новости идут в рассылку в СМИ и официальные страницы мэрии </a:t>
            </a:r>
            <a:r>
              <a:rPr lang="ru-RU" sz="2000" b="1" dirty="0" smtClean="0"/>
              <a:t>26</a:t>
            </a:r>
            <a:r>
              <a:rPr lang="ru-RU" sz="2000" dirty="0" smtClean="0"/>
              <a:t> официальных страниц структурных подразделений мэрии города Бишкек и районов в социальной сети </a:t>
            </a:r>
            <a:r>
              <a:rPr lang="ru-RU" sz="2000" dirty="0" err="1" smtClean="0"/>
              <a:t>Facebook</a:t>
            </a:r>
            <a:r>
              <a:rPr lang="ru-RU" sz="2000" dirty="0" smtClean="0"/>
              <a:t>, </a:t>
            </a:r>
            <a:r>
              <a:rPr lang="ru-RU" sz="2000" dirty="0" err="1" smtClean="0"/>
              <a:t>Instagram</a:t>
            </a:r>
            <a:r>
              <a:rPr lang="ru-RU" sz="2000" dirty="0" smtClean="0"/>
              <a:t> и </a:t>
            </a:r>
            <a:r>
              <a:rPr lang="en-US" sz="2000" dirty="0" smtClean="0"/>
              <a:t>Twitter</a:t>
            </a:r>
            <a:r>
              <a:rPr lang="ru-RU" sz="2000" dirty="0" smtClean="0"/>
              <a:t>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/>
              <a:t>На </a:t>
            </a:r>
            <a:r>
              <a:rPr lang="ru-RU" sz="2000" dirty="0"/>
              <a:t>страницах в социальных сетях публикуются новости и ведутся прямые эфиры с мероприятий</a:t>
            </a:r>
            <a:r>
              <a:rPr lang="ru-RU" sz="20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/>
          </a:p>
        </p:txBody>
      </p:sp>
      <p:pic>
        <p:nvPicPr>
          <p:cNvPr id="7" name="Picture 2" descr="D:\profiles\Admin\Desktop\1485482214-facebook_78681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103" y="4879870"/>
            <a:ext cx="1031197" cy="103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D:\profiles\Admin\Desktop\instagram_PNG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897" y="4933242"/>
            <a:ext cx="1296678" cy="12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profiles\Admin\Desktop\5a21a5ec6b1591601370239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279" y="4933242"/>
            <a:ext cx="1089845" cy="108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1538" y="6197638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МЭРИЯ города Бишкек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95453" y="6153331"/>
            <a:ext cx="2150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@</a:t>
            </a:r>
            <a:r>
              <a:rPr lang="en-US" sz="2000" dirty="0" err="1" smtClean="0">
                <a:solidFill>
                  <a:schemeClr val="tx2"/>
                </a:solidFill>
              </a:rPr>
              <a:t>meria_bishkek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6150329"/>
            <a:ext cx="26468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@</a:t>
            </a:r>
            <a:r>
              <a:rPr lang="en-US" sz="2000" dirty="0" err="1" smtClean="0">
                <a:solidFill>
                  <a:schemeClr val="tx2"/>
                </a:solidFill>
              </a:rPr>
              <a:t>bishkekcityhall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125" y="1242126"/>
            <a:ext cx="717519" cy="7175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304" y="2939618"/>
            <a:ext cx="860719" cy="5802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011" y="2787691"/>
            <a:ext cx="905957" cy="748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221" y="3566794"/>
            <a:ext cx="1006852" cy="67877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658" y="3554461"/>
            <a:ext cx="1202454" cy="81064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7412" b="74118" l="0" r="100000">
                        <a14:foregroundMark x1="26563" y1="56941" x2="26563" y2="56941"/>
                        <a14:foregroundMark x1="17969" y1="54824" x2="17969" y2="54824"/>
                        <a14:foregroundMark x1="14844" y1="54824" x2="13750" y2="54824"/>
                        <a14:foregroundMark x1="9375" y1="52000" x2="9375" y2="52000"/>
                        <a14:foregroundMark x1="6719" y1="48706" x2="6719" y2="48706"/>
                        <a14:foregroundMark x1="7813" y1="47529" x2="14375" y2="42353"/>
                        <a14:foregroundMark x1="6406" y1="40471" x2="12344" y2="37412"/>
                        <a14:foregroundMark x1="9375" y1="46824" x2="16719" y2="57412"/>
                        <a14:foregroundMark x1="10000" y1="57412" x2="32188" y2="56941"/>
                        <a14:foregroundMark x1="22500" y1="53882" x2="82656" y2="52471"/>
                        <a14:foregroundMark x1="30469" y1="57176" x2="97031" y2="59529"/>
                        <a14:foregroundMark x1="98438" y1="59765" x2="87813" y2="46118"/>
                        <a14:foregroundMark x1="92500" y1="54588" x2="99844" y2="52941"/>
                        <a14:foregroundMark x1="93281" y1="53412" x2="95625" y2="50118"/>
                        <a14:foregroundMark x1="64531" y1="53647" x2="20156" y2="51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1" t="31130" r="436" b="834"/>
          <a:stretch/>
        </p:blipFill>
        <p:spPr>
          <a:xfrm>
            <a:off x="6227093" y="4225062"/>
            <a:ext cx="2542256" cy="879866"/>
          </a:xfrm>
          <a:prstGeom prst="rect">
            <a:avLst/>
          </a:prstGeom>
        </p:spPr>
      </p:pic>
      <p:pic>
        <p:nvPicPr>
          <p:cNvPr id="11266" name="Picture 2" descr="D:\Profiles\Admin\Documents\NetSpeakerphone\Received Files\307 Джамгырчиева Назгуль 625833\бишкекАСФАЛЬТСЕРВИС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442" y="1269061"/>
            <a:ext cx="752810" cy="75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Profiles\Admin\Documents\NetSpeakerphone\Received Files\307 Джамгырчиева Назгуль 625833\WhatsApp Image 2019-07-18 at 18.24.01 (1).jpe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291" y="1334280"/>
            <a:ext cx="622373" cy="62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Profiles\Admin\Documents\NetSpeakerphone\Received Files\307 Джамгырчиева Назгуль 625833\бпатп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136" y="2135392"/>
            <a:ext cx="1050893" cy="70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D:\Profiles\Admin\Documents\NetSpeakerphone\Received Files\307 Джамгырчиева Назгуль 625833\бту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959645"/>
            <a:ext cx="1830094" cy="138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14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profiles\Admin\Desktop\1485482214-facebook_7868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14461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50447" y="584532"/>
            <a:ext cx="6924749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dirty="0"/>
              <a:t>SMM </a:t>
            </a:r>
            <a:r>
              <a:rPr lang="en-US" sz="3200" dirty="0" smtClean="0"/>
              <a:t>(Facebook)</a:t>
            </a:r>
            <a:endParaRPr lang="ru-RU" sz="3200" dirty="0" smtClean="0"/>
          </a:p>
          <a:p>
            <a:pPr>
              <a:lnSpc>
                <a:spcPct val="100000"/>
              </a:lnSpc>
            </a:pPr>
            <a:r>
              <a:rPr lang="ru-RU" sz="3200" dirty="0" smtClean="0"/>
              <a:t>(</a:t>
            </a:r>
            <a:r>
              <a:rPr lang="ru-RU" sz="3200" dirty="0"/>
              <a:t>Продвижение в социальных сетях)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55" y="404664"/>
            <a:ext cx="1006475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27584" y="2042422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За </a:t>
            </a:r>
            <a:r>
              <a:rPr lang="ru-RU" sz="2000" dirty="0"/>
              <a:t>отчетный период на официальной странице в социальной сети </a:t>
            </a:r>
            <a:r>
              <a:rPr lang="en-US" sz="2000" dirty="0" smtClean="0"/>
              <a:t>Facebook</a:t>
            </a:r>
            <a:r>
              <a:rPr lang="ru-RU" sz="2000" dirty="0" smtClean="0"/>
              <a:t> размещено: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852935"/>
            <a:ext cx="5184576" cy="373008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44779" y="2852935"/>
            <a:ext cx="33843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Более </a:t>
            </a:r>
            <a:r>
              <a:rPr lang="ru-RU" b="1" dirty="0" smtClean="0"/>
              <a:t>500</a:t>
            </a:r>
            <a:r>
              <a:rPr lang="ru-RU" dirty="0" smtClean="0"/>
              <a:t> </a:t>
            </a:r>
            <a:r>
              <a:rPr lang="ru-RU" dirty="0"/>
              <a:t>публикаций;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/>
              <a:t>Более </a:t>
            </a:r>
            <a:r>
              <a:rPr lang="ru-RU" b="1" dirty="0"/>
              <a:t>2</a:t>
            </a:r>
            <a:r>
              <a:rPr lang="ru-RU" b="1" dirty="0" smtClean="0"/>
              <a:t>0</a:t>
            </a:r>
            <a:r>
              <a:rPr lang="ru-RU" dirty="0" smtClean="0"/>
              <a:t> </a:t>
            </a:r>
            <a:r>
              <a:rPr lang="ru-RU" dirty="0" err="1"/>
              <a:t>инфографик</a:t>
            </a:r>
            <a:r>
              <a:rPr lang="ru-RU" dirty="0"/>
              <a:t>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/>
              <a:t>Проведено</a:t>
            </a:r>
            <a:r>
              <a:rPr lang="ru-RU" b="1" dirty="0"/>
              <a:t> 70</a:t>
            </a:r>
            <a:r>
              <a:rPr lang="ru-RU" dirty="0"/>
              <a:t> прямых эфиров;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/>
              <a:t>Даны ответы на более </a:t>
            </a:r>
            <a:r>
              <a:rPr lang="ru-RU" b="1" dirty="0" smtClean="0"/>
              <a:t>3.000</a:t>
            </a:r>
            <a:r>
              <a:rPr lang="ru-RU" dirty="0" smtClean="0"/>
              <a:t> </a:t>
            </a:r>
            <a:r>
              <a:rPr lang="ru-RU" dirty="0"/>
              <a:t>сообщений и </a:t>
            </a:r>
            <a:r>
              <a:rPr lang="ru-RU" dirty="0" smtClean="0"/>
              <a:t>комментариев горожан.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/>
              <a:t>15.</a:t>
            </a:r>
            <a:r>
              <a:rPr lang="en-US" b="1" dirty="0" smtClean="0"/>
              <a:t>542</a:t>
            </a:r>
            <a:r>
              <a:rPr lang="ru-RU" b="1" dirty="0" smtClean="0"/>
              <a:t> тысяч </a:t>
            </a:r>
            <a:r>
              <a:rPr lang="ru-RU" dirty="0"/>
              <a:t>подписчиков</a:t>
            </a:r>
          </a:p>
        </p:txBody>
      </p:sp>
    </p:spTree>
    <p:extLst>
      <p:ext uri="{BB962C8B-B14F-4D97-AF65-F5344CB8AC3E}">
        <p14:creationId xmlns:p14="http://schemas.microsoft.com/office/powerpoint/2010/main" val="8970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rofiles\Admin\Desktop\1485482214-facebook_7868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2731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50447" y="188640"/>
            <a:ext cx="6924749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dirty="0"/>
              <a:t>SMM </a:t>
            </a:r>
            <a:r>
              <a:rPr lang="en-US" sz="3200" dirty="0" smtClean="0"/>
              <a:t>(Facebook)</a:t>
            </a:r>
            <a:endParaRPr lang="ru-RU" sz="3200" dirty="0" smtClean="0"/>
          </a:p>
          <a:p>
            <a:pPr>
              <a:lnSpc>
                <a:spcPct val="100000"/>
              </a:lnSpc>
            </a:pPr>
            <a:r>
              <a:rPr lang="ru-RU" sz="2900" dirty="0" smtClean="0"/>
              <a:t>(</a:t>
            </a:r>
            <a:r>
              <a:rPr lang="ru-RU" sz="2900" dirty="0"/>
              <a:t>Продвижение в социальных сетях)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18" y="86246"/>
            <a:ext cx="1006475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888" y="1324073"/>
            <a:ext cx="5198345" cy="436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98210" y="1390955"/>
            <a:ext cx="504056" cy="113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803" y="4692524"/>
            <a:ext cx="5149297" cy="2141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60740" y="4859424"/>
            <a:ext cx="97210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445020" y="5301489"/>
            <a:ext cx="80354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445020" y="5789752"/>
            <a:ext cx="67976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45020" y="6561348"/>
            <a:ext cx="85319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19" y="3789040"/>
            <a:ext cx="3524165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/>
              <a:t>Всего 649</a:t>
            </a:r>
            <a:r>
              <a:rPr lang="ru-RU" b="1" dirty="0" smtClean="0"/>
              <a:t> </a:t>
            </a:r>
            <a:r>
              <a:rPr lang="ru-RU" dirty="0" smtClean="0"/>
              <a:t>обращений горожан; </a:t>
            </a:r>
            <a:endParaRPr lang="ru-RU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/>
              <a:t>Исполнено 548 </a:t>
            </a:r>
            <a:r>
              <a:rPr lang="ru-RU" dirty="0" smtClean="0"/>
              <a:t>запросов; (84,4%)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/>
              <a:t>В работе 101 </a:t>
            </a:r>
            <a:r>
              <a:rPr lang="ru-RU" dirty="0" smtClean="0"/>
              <a:t>запроса; (16,6%)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5285" y="1434033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ru-RU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21948" y="1471649"/>
            <a:ext cx="4326407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y-KG" dirty="0" smtClean="0"/>
              <a:t> </a:t>
            </a:r>
            <a:r>
              <a:rPr lang="ky-KG" sz="2000" dirty="0" smtClean="0"/>
              <a:t>Личный прием горожан</a:t>
            </a:r>
          </a:p>
          <a:p>
            <a:r>
              <a:rPr lang="ky-KG" sz="2000" dirty="0" smtClean="0"/>
              <a:t>Руководителя аппарата </a:t>
            </a:r>
          </a:p>
          <a:p>
            <a:r>
              <a:rPr lang="ky-KG" sz="2000" dirty="0" smtClean="0"/>
              <a:t>Түлөбаева Б.З</a:t>
            </a:r>
            <a:r>
              <a:rPr lang="ky-KG" sz="2400" dirty="0" smtClean="0"/>
              <a:t>:</a:t>
            </a:r>
            <a:r>
              <a:rPr lang="ky-KG" sz="2400" b="1" dirty="0" smtClean="0"/>
              <a:t>920 человек</a:t>
            </a:r>
            <a:r>
              <a:rPr lang="ky-KG" sz="2000" b="1" dirty="0" smtClean="0"/>
              <a:t>;</a:t>
            </a:r>
            <a:r>
              <a:rPr lang="en-US" sz="2000" b="1" dirty="0" smtClean="0"/>
              <a:t>   </a:t>
            </a:r>
            <a:endParaRPr lang="ky-KG" sz="2000" b="1" dirty="0" smtClean="0"/>
          </a:p>
          <a:p>
            <a:r>
              <a:rPr lang="en-US" b="1" dirty="0" smtClean="0"/>
              <a:t>   </a:t>
            </a:r>
            <a:endParaRPr lang="ky-KG" b="1" dirty="0" smtClean="0"/>
          </a:p>
          <a:p>
            <a:r>
              <a:rPr lang="ky-KG" dirty="0" smtClean="0"/>
              <a:t>Обращений через личную </a:t>
            </a:r>
          </a:p>
          <a:p>
            <a:r>
              <a:rPr lang="ky-KG" dirty="0" smtClean="0"/>
              <a:t>страницу  в социальной сети  </a:t>
            </a:r>
            <a:r>
              <a:rPr lang="en-US" dirty="0"/>
              <a:t>(Facebook</a:t>
            </a:r>
            <a:r>
              <a:rPr lang="en-US" dirty="0" smtClean="0"/>
              <a:t>)</a:t>
            </a:r>
            <a:r>
              <a:rPr lang="ky-KG" dirty="0" smtClean="0"/>
              <a:t>: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ky-KG" dirty="0" smtClean="0"/>
              <a:t>    </a:t>
            </a:r>
            <a:endParaRPr lang="ru-RU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384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50447" y="609451"/>
            <a:ext cx="6924749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dirty="0"/>
              <a:t>SMM </a:t>
            </a:r>
            <a:r>
              <a:rPr lang="en-US" sz="3200" dirty="0" smtClean="0"/>
              <a:t>(</a:t>
            </a:r>
            <a:r>
              <a:rPr lang="en-US" sz="3200" dirty="0" err="1" smtClean="0"/>
              <a:t>Instagram</a:t>
            </a:r>
            <a:r>
              <a:rPr lang="en-US" sz="3200" dirty="0" smtClean="0"/>
              <a:t>)</a:t>
            </a:r>
            <a:endParaRPr lang="ru-RU" sz="3200" dirty="0" smtClean="0"/>
          </a:p>
          <a:p>
            <a:pPr>
              <a:lnSpc>
                <a:spcPct val="100000"/>
              </a:lnSpc>
            </a:pPr>
            <a:r>
              <a:rPr lang="ru-RU" sz="3200" dirty="0" smtClean="0"/>
              <a:t>(</a:t>
            </a:r>
            <a:r>
              <a:rPr lang="ru-RU" sz="3200" dirty="0"/>
              <a:t>Продвижение в социальных сетях)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55" y="429380"/>
            <a:ext cx="1006475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D:\profiles\Admin\Desktop\instagram_PNG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0648"/>
            <a:ext cx="1010958" cy="98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2098042"/>
            <a:ext cx="48245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В </a:t>
            </a:r>
            <a:r>
              <a:rPr lang="en-US" dirty="0" err="1"/>
              <a:t>Instagram</a:t>
            </a:r>
            <a:r>
              <a:rPr lang="ru-RU" dirty="0"/>
              <a:t> размещено </a:t>
            </a:r>
            <a:r>
              <a:rPr lang="ru-RU" sz="2000" b="1" dirty="0" smtClean="0"/>
              <a:t>более 300 </a:t>
            </a:r>
            <a:r>
              <a:rPr lang="ru-RU" sz="2000" b="1" dirty="0"/>
              <a:t>публикаций </a:t>
            </a:r>
            <a:r>
              <a:rPr lang="ru-RU" b="1" dirty="0"/>
              <a:t> </a:t>
            </a:r>
            <a:r>
              <a:rPr lang="ru-RU" dirty="0"/>
              <a:t>и даны</a:t>
            </a:r>
            <a:r>
              <a:rPr lang="ru-RU" b="1" dirty="0"/>
              <a:t> </a:t>
            </a:r>
            <a:r>
              <a:rPr lang="ru-RU" dirty="0"/>
              <a:t>ответы</a:t>
            </a:r>
            <a:r>
              <a:rPr lang="ru-RU" b="1" dirty="0"/>
              <a:t> </a:t>
            </a:r>
            <a:r>
              <a:rPr lang="ru-RU" dirty="0"/>
              <a:t>на более</a:t>
            </a:r>
            <a:r>
              <a:rPr lang="ru-RU" b="1" dirty="0"/>
              <a:t> </a:t>
            </a:r>
            <a:r>
              <a:rPr lang="ru-RU" sz="2000" b="1" dirty="0" smtClean="0"/>
              <a:t>600 обращений </a:t>
            </a:r>
            <a:r>
              <a:rPr lang="ru-RU" sz="2000" b="1" dirty="0"/>
              <a:t>горожан. </a:t>
            </a:r>
            <a:endParaRPr lang="ru-RU" sz="2000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988840"/>
            <a:ext cx="2057237" cy="44525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88" y="3212976"/>
            <a:ext cx="5170461" cy="32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5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1655</TotalTime>
  <Words>455</Words>
  <Application>Microsoft Office PowerPoint</Application>
  <PresentationFormat>Экран (4:3)</PresentationFormat>
  <Paragraphs>64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Courier New</vt:lpstr>
      <vt:lpstr>Palatino Linotype</vt:lpstr>
      <vt:lpstr>Исполнительная</vt:lpstr>
      <vt:lpstr>Документ</vt:lpstr>
      <vt:lpstr>Презентация PowerPoint</vt:lpstr>
      <vt:lpstr>Освещение работы мэрии г. Бишкек  в СМИ</vt:lpstr>
      <vt:lpstr>Освещение работы мэрии г. Бишкек  в СМИ</vt:lpstr>
      <vt:lpstr>Освещение работы мэрии г. Бишкек  в СМИ </vt:lpstr>
      <vt:lpstr>Освещение работы мэрии г. Бишкек  в СМИ (Печатные издания)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 по связям с общественностью  мэрии города Бишкек</dc:title>
  <dc:creator>Калперизат Айдарбекова Айдарбековна</dc:creator>
  <cp:lastModifiedBy>Назгуль Джамгырчиева</cp:lastModifiedBy>
  <cp:revision>80</cp:revision>
  <cp:lastPrinted>2019-07-29T09:20:42Z</cp:lastPrinted>
  <dcterms:created xsi:type="dcterms:W3CDTF">2019-04-26T05:21:09Z</dcterms:created>
  <dcterms:modified xsi:type="dcterms:W3CDTF">2019-07-29T12:58:47Z</dcterms:modified>
</cp:coreProperties>
</file>